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1"/>
  </p:notesMasterIdLst>
  <p:handoutMasterIdLst>
    <p:handoutMasterId r:id="rId12"/>
  </p:handoutMasterIdLst>
  <p:sldIdLst>
    <p:sldId id="269" r:id="rId2"/>
    <p:sldId id="271" r:id="rId3"/>
    <p:sldId id="290" r:id="rId4"/>
    <p:sldId id="294" r:id="rId5"/>
    <p:sldId id="286" r:id="rId6"/>
    <p:sldId id="291" r:id="rId7"/>
    <p:sldId id="292" r:id="rId8"/>
    <p:sldId id="293" r:id="rId9"/>
    <p:sldId id="28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5" autoAdjust="0"/>
    <p:restoredTop sz="86396" autoAdjust="0"/>
  </p:normalViewPr>
  <p:slideViewPr>
    <p:cSldViewPr snapToGrid="0" showGuides="1">
      <p:cViewPr>
        <p:scale>
          <a:sx n="75" d="100"/>
          <a:sy n="75" d="100"/>
        </p:scale>
        <p:origin x="-1016" y="56"/>
      </p:cViewPr>
      <p:guideLst>
        <p:guide orient="horz" pos="2162"/>
        <p:guide pos="2881"/>
      </p:guideLst>
    </p:cSldViewPr>
  </p:slideViewPr>
  <p:outlineViewPr>
    <p:cViewPr>
      <p:scale>
        <a:sx n="33" d="100"/>
        <a:sy n="33" d="100"/>
      </p:scale>
      <p:origin x="0" y="712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310" y="-12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9/15/2014</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9/15/2014</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 xmlns:p14="http://schemas.microsoft.com/office/powerpoint/2010/main" val="3498614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Tree>
    <p:extLst>
      <p:ext uri="{BB962C8B-B14F-4D97-AF65-F5344CB8AC3E}">
        <p14:creationId xmlns=""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0247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1151085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30504637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17061460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145994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282594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425368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176145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41895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391358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2944715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93878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150308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 xmlns:p14="http://schemas.microsoft.com/office/powerpoint/2010/main" val="196858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 xmlns:p14="http://schemas.microsoft.com/office/powerpoint/2010/main" val="77374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spTree>
    <p:extLst>
      <p:ext uri="{BB962C8B-B14F-4D97-AF65-F5344CB8AC3E}">
        <p14:creationId xmlns="" xmlns:p14="http://schemas.microsoft.com/office/powerpoint/2010/main"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spTree>
    <p:extLst>
      <p:ext uri="{BB962C8B-B14F-4D97-AF65-F5344CB8AC3E}">
        <p14:creationId xmlns=""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pPr>
              <a:defRPr/>
            </a:pPr>
            <a:r>
              <a:rPr lang="en-US" dirty="0" smtClean="0"/>
              <a:t>Yale </a:t>
            </a:r>
            <a:r>
              <a:rPr lang="en-US" dirty="0" err="1" smtClean="0"/>
              <a:t>Patt’s</a:t>
            </a:r>
            <a:r>
              <a:rPr lang="en-US" dirty="0" smtClean="0"/>
              <a:t> 75</a:t>
            </a:r>
            <a:r>
              <a:rPr lang="en-US" baseline="30000" dirty="0" smtClean="0"/>
              <a:t>th</a:t>
            </a:r>
            <a:r>
              <a:rPr lang="en-US" dirty="0" smtClean="0"/>
              <a:t> Birthday, UT Austin, September 2014</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38719072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dirty="0"/>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pPr/>
              <a:t>9/15/2014</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32" r:id="rId14"/>
    <p:sldLayoutId id="2147483756" r:id="rId15"/>
    <p:sldLayoutId id="2147483757" r:id="rId16"/>
    <p:sldLayoutId id="2147483758" r:id="rId17"/>
    <p:sldLayoutId id="2147483747" r:id="rId18"/>
    <p:sldLayoutId id="2147483746" r:id="rId19"/>
    <p:sldLayoutId id="2147483745" r:id="rId20"/>
    <p:sldLayoutId id="2147483748" r:id="rId21"/>
    <p:sldLayoutId id="2147483751" r:id="rId22"/>
    <p:sldLayoutId id="2147483749" r:id="rId23"/>
    <p:sldLayoutId id="2147483743" r:id="rId24"/>
    <p:sldLayoutId id="2147483752" r:id="rId25"/>
    <p:sldLayoutId id="2147483753" r:id="rId26"/>
    <p:sldLayoutId id="2147483754"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2695073" y="2341817"/>
            <a:ext cx="3869356" cy="834519"/>
          </a:xfrm>
          <a:prstGeom prst="rect">
            <a:avLst/>
          </a:prstGeom>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16200000" scaled="1"/>
            <a:tileRect/>
          </a:gradFill>
          <a:ln>
            <a:noFill/>
          </a:ln>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j-ea"/>
                <a:cs typeface="+mj-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j-ea"/>
                <a:cs typeface="+mj-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Calibri"/>
                <a:ea typeface="+mj-ea"/>
                <a:cs typeface="+mj-cs"/>
              </a:rPr>
              <a:t>Robert Colwell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Calibri"/>
                <a:ea typeface="+mj-ea"/>
                <a:cs typeface="+mj-cs"/>
              </a:rPr>
              <a:t>R&amp;E Colwell &amp; Assoc. Inc.</a:t>
            </a:r>
            <a:endParaRPr kumimoji="0" lang="en-US" sz="1600" b="0" i="0" u="none" strike="noStrike" kern="1200" cap="none" spc="0" normalizeH="0" baseline="0" noProof="0" dirty="0" smtClean="0">
              <a:ln>
                <a:noFill/>
              </a:ln>
              <a:solidFill>
                <a:schemeClr val="tx1"/>
              </a:solidFill>
              <a:effectLst/>
              <a:uLnTx/>
              <a:uFillTx/>
              <a:latin typeface="Calibri"/>
              <a:ea typeface="+mj-ea"/>
              <a:cs typeface="+mj-cs"/>
            </a:endParaRPr>
          </a:p>
        </p:txBody>
      </p:sp>
      <p:sp>
        <p:nvSpPr>
          <p:cNvPr id="13" name="Title 1"/>
          <p:cNvSpPr txBox="1">
            <a:spLocks/>
          </p:cNvSpPr>
          <p:nvPr/>
        </p:nvSpPr>
        <p:spPr>
          <a:xfrm>
            <a:off x="1953928" y="603497"/>
            <a:ext cx="5168767" cy="125917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effectLst>
                  <a:outerShdw blurRad="38100" dist="38100" dir="2700000" algn="tl">
                    <a:srgbClr val="000000">
                      <a:alpha val="43137"/>
                    </a:srgbClr>
                  </a:outerShdw>
                </a:effectLst>
                <a:latin typeface="Calibri"/>
              </a:rPr>
              <a:t>Thoughts on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effectLst>
                  <a:outerShdw blurRad="38100" dist="38100" dir="2700000" algn="tl">
                    <a:srgbClr val="000000">
                      <a:alpha val="43137"/>
                    </a:srgbClr>
                  </a:outerShdw>
                </a:effectLst>
                <a:latin typeface="Calibri"/>
              </a:rPr>
              <a:t>Comp Arch Futures</a:t>
            </a:r>
            <a:endParaRPr kumimoji="0" lang="en-US"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j-ea"/>
              <a:cs typeface="+mj-cs"/>
            </a:endParaRPr>
          </a:p>
        </p:txBody>
      </p:sp>
      <p:grpSp>
        <p:nvGrpSpPr>
          <p:cNvPr id="11" name="Group 10"/>
          <p:cNvGrpSpPr/>
          <p:nvPr/>
        </p:nvGrpSpPr>
        <p:grpSpPr>
          <a:xfrm>
            <a:off x="0" y="4523874"/>
            <a:ext cx="2939800" cy="2334126"/>
            <a:chOff x="0" y="4523874"/>
            <a:chExt cx="2939800" cy="2334126"/>
          </a:xfrm>
        </p:grpSpPr>
        <p:pic>
          <p:nvPicPr>
            <p:cNvPr id="7" name="Picture 6" descr="robert downey jr.jpg"/>
            <p:cNvPicPr>
              <a:picLocks noChangeAspect="1"/>
            </p:cNvPicPr>
            <p:nvPr/>
          </p:nvPicPr>
          <p:blipFill>
            <a:blip r:embed="rId2" cstate="print"/>
            <a:stretch>
              <a:fillRect/>
            </a:stretch>
          </p:blipFill>
          <p:spPr>
            <a:xfrm>
              <a:off x="0" y="5237714"/>
              <a:ext cx="2939800" cy="1620286"/>
            </a:xfrm>
            <a:prstGeom prst="rect">
              <a:avLst/>
            </a:prstGeom>
          </p:spPr>
        </p:pic>
        <p:sp>
          <p:nvSpPr>
            <p:cNvPr id="8" name="TextBox 7"/>
            <p:cNvSpPr txBox="1"/>
            <p:nvPr/>
          </p:nvSpPr>
          <p:spPr>
            <a:xfrm>
              <a:off x="379981" y="4523874"/>
              <a:ext cx="2133469" cy="646331"/>
            </a:xfrm>
            <a:prstGeom prst="rect">
              <a:avLst/>
            </a:prstGeom>
            <a:noFill/>
          </p:spPr>
          <p:txBody>
            <a:bodyPr wrap="none" rtlCol="0">
              <a:spAutoFit/>
            </a:bodyPr>
            <a:lstStyle/>
            <a:p>
              <a:r>
                <a:rPr lang="en-US" dirty="0" smtClean="0"/>
                <a:t>Why does this guy </a:t>
              </a:r>
            </a:p>
            <a:p>
              <a:r>
                <a:rPr lang="en-US" dirty="0" smtClean="0"/>
                <a:t>look so worried?</a:t>
              </a:r>
              <a:endParaRPr lang="en-US" dirty="0"/>
            </a:p>
          </p:txBody>
        </p:sp>
      </p:grpSp>
      <p:grpSp>
        <p:nvGrpSpPr>
          <p:cNvPr id="14" name="Group 13"/>
          <p:cNvGrpSpPr/>
          <p:nvPr/>
        </p:nvGrpSpPr>
        <p:grpSpPr>
          <a:xfrm>
            <a:off x="6253481" y="4061860"/>
            <a:ext cx="2890519" cy="2796140"/>
            <a:chOff x="6253481" y="4061860"/>
            <a:chExt cx="2890519" cy="2796140"/>
          </a:xfrm>
        </p:grpSpPr>
        <p:pic>
          <p:nvPicPr>
            <p:cNvPr id="6" name="Picture 5" descr="yale patt.jpg"/>
            <p:cNvPicPr>
              <a:picLocks noChangeAspect="1"/>
            </p:cNvPicPr>
            <p:nvPr/>
          </p:nvPicPr>
          <p:blipFill>
            <a:blip r:embed="rId3" cstate="print"/>
            <a:stretch>
              <a:fillRect/>
            </a:stretch>
          </p:blipFill>
          <p:spPr>
            <a:xfrm>
              <a:off x="6253481" y="4467652"/>
              <a:ext cx="2890519" cy="2390348"/>
            </a:xfrm>
            <a:prstGeom prst="rect">
              <a:avLst/>
            </a:prstGeom>
          </p:spPr>
        </p:pic>
        <p:sp>
          <p:nvSpPr>
            <p:cNvPr id="9" name="TextBox 8"/>
            <p:cNvSpPr txBox="1"/>
            <p:nvPr/>
          </p:nvSpPr>
          <p:spPr>
            <a:xfrm>
              <a:off x="7473800" y="4061860"/>
              <a:ext cx="546945" cy="369332"/>
            </a:xfrm>
            <a:prstGeom prst="rect">
              <a:avLst/>
            </a:prstGeom>
            <a:noFill/>
          </p:spPr>
          <p:txBody>
            <a:bodyPr wrap="none" rtlCol="0">
              <a:spAutoFit/>
            </a:bodyPr>
            <a:lstStyle/>
            <a:p>
              <a:r>
                <a:rPr lang="en-US" dirty="0" smtClean="0"/>
                <a:t>Oh.</a:t>
              </a:r>
              <a:endParaRPr lang="en-US" dirty="0"/>
            </a:p>
          </p:txBody>
        </p:sp>
      </p:grpSp>
      <p:pic>
        <p:nvPicPr>
          <p:cNvPr id="10" name="Picture 9" descr="nanycakeinferno.jpg"/>
          <p:cNvPicPr>
            <a:picLocks noChangeAspect="1"/>
          </p:cNvPicPr>
          <p:nvPr/>
        </p:nvPicPr>
        <p:blipFill>
          <a:blip r:embed="rId4" cstate="print"/>
          <a:stretch>
            <a:fillRect/>
          </a:stretch>
        </p:blipFill>
        <p:spPr>
          <a:xfrm>
            <a:off x="3056453" y="3743370"/>
            <a:ext cx="2997838" cy="1986068"/>
          </a:xfrm>
          <a:prstGeom prst="rect">
            <a:avLst/>
          </a:prstGeom>
        </p:spPr>
      </p:pic>
    </p:spTree>
    <p:extLst>
      <p:ext uri="{BB962C8B-B14F-4D97-AF65-F5344CB8AC3E}">
        <p14:creationId xmlns="" xmlns:p14="http://schemas.microsoft.com/office/powerpoint/2010/main" val="35888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a:t>
            </a:fld>
            <a:endParaRPr lang="en-US" dirty="0"/>
          </a:p>
        </p:txBody>
      </p:sp>
      <p:sp>
        <p:nvSpPr>
          <p:cNvPr id="5" name="Title 4"/>
          <p:cNvSpPr>
            <a:spLocks noGrp="1"/>
          </p:cNvSpPr>
          <p:nvPr>
            <p:ph type="ctrTitle"/>
          </p:nvPr>
        </p:nvSpPr>
        <p:spPr>
          <a:xfrm>
            <a:off x="404262" y="151418"/>
            <a:ext cx="7757606"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My Perspective on Computer Architecture Research</a:t>
            </a:r>
            <a:endParaRPr lang="en-US" dirty="0"/>
          </a:p>
        </p:txBody>
      </p:sp>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endParaRPr lang="en-US" sz="2000" dirty="0"/>
          </a:p>
          <a:p>
            <a:pPr marL="0" indent="0">
              <a:buNone/>
            </a:pPr>
            <a:endParaRPr lang="en-US" sz="2000" dirty="0"/>
          </a:p>
        </p:txBody>
      </p:sp>
      <p:sp>
        <p:nvSpPr>
          <p:cNvPr id="6" name="Content Placeholder 5"/>
          <p:cNvSpPr>
            <a:spLocks noGrp="1"/>
          </p:cNvSpPr>
          <p:nvPr>
            <p:ph sz="quarter" idx="13"/>
          </p:nvPr>
        </p:nvSpPr>
        <p:spPr/>
        <p:txBody>
          <a:bodyPr/>
          <a:lstStyle/>
          <a:p>
            <a:r>
              <a:rPr lang="en-US" dirty="0" smtClean="0"/>
              <a:t>Is not about instruction sets or ISAs</a:t>
            </a:r>
          </a:p>
          <a:p>
            <a:r>
              <a:rPr lang="en-US" dirty="0" smtClean="0"/>
              <a:t>Has sometimes been about systems &amp; interconnects</a:t>
            </a:r>
          </a:p>
          <a:p>
            <a:pPr>
              <a:buNone/>
            </a:pPr>
            <a:r>
              <a:rPr lang="en-US" dirty="0" smtClean="0"/>
              <a:t> </a:t>
            </a:r>
          </a:p>
          <a:p>
            <a:r>
              <a:rPr lang="en-US" dirty="0" smtClean="0"/>
              <a:t>Biggest payoff </a:t>
            </a:r>
            <a:r>
              <a:rPr lang="en-US" dirty="0" smtClean="0"/>
              <a:t>h</a:t>
            </a:r>
            <a:r>
              <a:rPr lang="en-US" dirty="0" smtClean="0"/>
              <a:t>as been </a:t>
            </a:r>
            <a:r>
              <a:rPr lang="en-US" i="1" dirty="0" err="1" smtClean="0"/>
              <a:t>microarchitectures</a:t>
            </a:r>
            <a:r>
              <a:rPr lang="en-US" dirty="0" smtClean="0"/>
              <a:t> for 35+ years</a:t>
            </a:r>
          </a:p>
          <a:p>
            <a:endParaRPr lang="en-US" dirty="0" smtClean="0"/>
          </a:p>
          <a:p>
            <a:endParaRPr lang="en-US" dirty="0" smtClean="0"/>
          </a:p>
          <a:p>
            <a:endParaRPr lang="en-US" dirty="0" smtClean="0"/>
          </a:p>
          <a:p>
            <a:r>
              <a:rPr lang="en-US" dirty="0" smtClean="0"/>
              <a:t>Winning formula</a:t>
            </a:r>
          </a:p>
          <a:p>
            <a:pPr marL="800100" lvl="1" indent="-342900">
              <a:buFont typeface="+mj-lt"/>
              <a:buAutoNum type="arabicPeriod"/>
            </a:pPr>
            <a:r>
              <a:rPr lang="en-US" dirty="0" smtClean="0"/>
              <a:t>Think of a new tweak, simulate in isolation for </a:t>
            </a:r>
            <a:r>
              <a:rPr lang="en-US" dirty="0" err="1" smtClean="0"/>
              <a:t>perf</a:t>
            </a:r>
            <a:r>
              <a:rPr lang="en-US" dirty="0" smtClean="0"/>
              <a:t> impact</a:t>
            </a:r>
          </a:p>
          <a:p>
            <a:pPr marL="1200150" lvl="2" indent="-342900"/>
            <a:r>
              <a:rPr lang="en-US" dirty="0" smtClean="0"/>
              <a:t>If big enough, include in design or write paper</a:t>
            </a:r>
          </a:p>
          <a:p>
            <a:pPr marL="800100" lvl="1" indent="-342900">
              <a:buFont typeface="+mj-lt"/>
              <a:buAutoNum type="arabicPeriod"/>
            </a:pPr>
            <a:r>
              <a:rPr lang="en-US" dirty="0" smtClean="0"/>
              <a:t>Accumulate ideas into new product</a:t>
            </a:r>
          </a:p>
          <a:p>
            <a:pPr marL="800100" lvl="1" indent="-342900">
              <a:buFont typeface="+mj-lt"/>
              <a:buAutoNum type="arabicPeriod"/>
            </a:pPr>
            <a:r>
              <a:rPr lang="en-US" dirty="0" smtClean="0"/>
              <a:t>Apply “</a:t>
            </a:r>
            <a:r>
              <a:rPr lang="en-US" dirty="0" err="1" smtClean="0"/>
              <a:t>windage</a:t>
            </a:r>
            <a:r>
              <a:rPr lang="en-US" dirty="0" smtClean="0"/>
              <a:t>”</a:t>
            </a:r>
          </a:p>
          <a:p>
            <a:pPr marL="1200150" lvl="2" indent="-342900"/>
            <a:r>
              <a:rPr lang="en-US" dirty="0" smtClean="0"/>
              <a:t>Experienced designers judge </a:t>
            </a:r>
            <a:r>
              <a:rPr lang="en-US" dirty="0" err="1" smtClean="0"/>
              <a:t>sims</a:t>
            </a:r>
            <a:r>
              <a:rPr lang="en-US" dirty="0" smtClean="0"/>
              <a:t> down: implementation issues or “feature crosstalk”</a:t>
            </a:r>
          </a:p>
          <a:p>
            <a:pPr marL="1200150" lvl="2" indent="-342900"/>
            <a:r>
              <a:rPr lang="en-US" dirty="0" smtClean="0"/>
              <a:t>If publishing, leave out, hope referees don’t notice (they probably won’t)</a:t>
            </a:r>
          </a:p>
          <a:p>
            <a:pPr marL="800100" lvl="1" indent="-342900">
              <a:buFont typeface="+mj-lt"/>
              <a:buAutoNum type="arabicPeriod"/>
            </a:pPr>
            <a:r>
              <a:rPr lang="en-US" dirty="0" smtClean="0"/>
              <a:t>Don’t go too far or cost, complexity or schedule slips will sink you</a:t>
            </a:r>
          </a:p>
          <a:p>
            <a:pPr marL="800100" lvl="1" indent="-342900">
              <a:buFont typeface="+mj-lt"/>
              <a:buAutoNum type="arabicPeriod"/>
            </a:pPr>
            <a:r>
              <a:rPr lang="en-US" dirty="0" smtClean="0"/>
              <a:t>Repeat until out of time, then tape out</a:t>
            </a:r>
            <a:endParaRPr lang="en-US" dirty="0"/>
          </a:p>
        </p:txBody>
      </p:sp>
      <p:pic>
        <p:nvPicPr>
          <p:cNvPr id="7" name="Picture 6" descr="win-palace-winning-formula-e1409011842530.jpg"/>
          <p:cNvPicPr>
            <a:picLocks noChangeAspect="1"/>
          </p:cNvPicPr>
          <p:nvPr/>
        </p:nvPicPr>
        <p:blipFill>
          <a:blip r:embed="rId2" cstate="print"/>
          <a:stretch>
            <a:fillRect/>
          </a:stretch>
        </p:blipFill>
        <p:spPr>
          <a:xfrm>
            <a:off x="3985394" y="2686317"/>
            <a:ext cx="2540000" cy="927100"/>
          </a:xfrm>
          <a:prstGeom prst="rect">
            <a:avLst/>
          </a:prstGeom>
        </p:spPr>
      </p:pic>
    </p:spTree>
    <p:extLst>
      <p:ext uri="{BB962C8B-B14F-4D97-AF65-F5344CB8AC3E}">
        <p14:creationId xmlns="" xmlns:p14="http://schemas.microsoft.com/office/powerpoint/2010/main" val="32033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amond(in)">
                                      <p:cBhvr>
                                        <p:cTn id="11" dur="500"/>
                                        <p:tgtEl>
                                          <p:spTgt spid="6">
                                            <p:txEl>
                                              <p:pRg st="0" end="0"/>
                                            </p:txEl>
                                          </p:spTgt>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diamond(in)">
                                      <p:cBhvr>
                                        <p:cTn id="14" dur="500"/>
                                        <p:tgtEl>
                                          <p:spTgt spid="6">
                                            <p:txEl>
                                              <p:pRg st="1" end="1"/>
                                            </p:tx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500"/>
                                        <p:tgtEl>
                                          <p:spTgt spid="6">
                                            <p:txEl>
                                              <p:pRg st="2" end="2"/>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amond(in)">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diamond(in)">
                                      <p:cBhvr>
                                        <p:cTn id="31" dur="500"/>
                                        <p:tgtEl>
                                          <p:spTgt spid="6">
                                            <p:txEl>
                                              <p:pRg st="7" end="7"/>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diamond(in)">
                                      <p:cBhvr>
                                        <p:cTn id="34" dur="500"/>
                                        <p:tgtEl>
                                          <p:spTgt spid="6">
                                            <p:txEl>
                                              <p:pRg st="8" end="8"/>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diamond(in)">
                                      <p:cBhvr>
                                        <p:cTn id="37" dur="500"/>
                                        <p:tgtEl>
                                          <p:spTgt spid="6">
                                            <p:txEl>
                                              <p:pRg st="9" end="9"/>
                                            </p:txEl>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diamond(in)">
                                      <p:cBhvr>
                                        <p:cTn id="40" dur="500"/>
                                        <p:tgtEl>
                                          <p:spTgt spid="6">
                                            <p:txEl>
                                              <p:pRg st="10" end="10"/>
                                            </p:txEl>
                                          </p:spTgt>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diamond(in)">
                                      <p:cBhvr>
                                        <p:cTn id="43" dur="500"/>
                                        <p:tgtEl>
                                          <p:spTgt spid="6">
                                            <p:txEl>
                                              <p:pRg st="11" end="11"/>
                                            </p:txEl>
                                          </p:spTgt>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6">
                                            <p:txEl>
                                              <p:pRg st="12" end="12"/>
                                            </p:txEl>
                                          </p:spTgt>
                                        </p:tgtEl>
                                        <p:attrNameLst>
                                          <p:attrName>style.visibility</p:attrName>
                                        </p:attrNameLst>
                                      </p:cBhvr>
                                      <p:to>
                                        <p:strVal val="visible"/>
                                      </p:to>
                                    </p:set>
                                    <p:animEffect transition="in" filter="diamond(in)">
                                      <p:cBhvr>
                                        <p:cTn id="46" dur="500"/>
                                        <p:tgtEl>
                                          <p:spTgt spid="6">
                                            <p:txEl>
                                              <p:pRg st="12" end="12"/>
                                            </p:txEl>
                                          </p:spTgt>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Effect transition="in" filter="diamond(in)">
                                      <p:cBhvr>
                                        <p:cTn id="49" dur="500"/>
                                        <p:tgtEl>
                                          <p:spTgt spid="6">
                                            <p:txEl>
                                              <p:pRg st="13" end="13"/>
                                            </p:txEl>
                                          </p:spTgt>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6">
                                            <p:txEl>
                                              <p:pRg st="14" end="14"/>
                                            </p:txEl>
                                          </p:spTgt>
                                        </p:tgtEl>
                                        <p:attrNameLst>
                                          <p:attrName>style.visibility</p:attrName>
                                        </p:attrNameLst>
                                      </p:cBhvr>
                                      <p:to>
                                        <p:strVal val="visible"/>
                                      </p:to>
                                    </p:set>
                                    <p:animEffect transition="in" filter="diamond(in)">
                                      <p:cBhvr>
                                        <p:cTn id="52" dur="500"/>
                                        <p:tgtEl>
                                          <p:spTgt spid="6">
                                            <p:txEl>
                                              <p:pRg st="14" end="14"/>
                                            </p:txEl>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Effect transition="in" filter="diamond(in)">
                                      <p:cBhvr>
                                        <p:cTn id="55"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dirty="0"/>
          </a:p>
        </p:txBody>
      </p:sp>
      <p:sp>
        <p:nvSpPr>
          <p:cNvPr id="4" name="Content Placeholder 3"/>
          <p:cNvSpPr>
            <a:spLocks noGrp="1"/>
          </p:cNvSpPr>
          <p:nvPr>
            <p:ph sz="quarter" idx="13"/>
          </p:nvPr>
        </p:nvSpPr>
        <p:spPr/>
        <p:txBody>
          <a:bodyPr/>
          <a:lstStyle/>
          <a:p>
            <a:pPr marL="0" indent="0">
              <a:buNone/>
            </a:pPr>
            <a:r>
              <a:rPr lang="en-US" sz="2400" dirty="0" smtClean="0"/>
              <a:t>It has several serious flaws going forward.</a:t>
            </a:r>
          </a:p>
          <a:p>
            <a:pPr marL="0" indent="0">
              <a:buNone/>
            </a:pPr>
            <a:endParaRPr lang="en-US" dirty="0" smtClean="0"/>
          </a:p>
          <a:p>
            <a:pPr>
              <a:buFont typeface="+mj-lt"/>
              <a:buAutoNum type="arabicPeriod"/>
            </a:pPr>
            <a:r>
              <a:rPr lang="en-US" sz="1800" dirty="0" smtClean="0"/>
              <a:t>It presumes that </a:t>
            </a:r>
            <a:r>
              <a:rPr lang="en-US" sz="1800" dirty="0" err="1" smtClean="0"/>
              <a:t>perf</a:t>
            </a:r>
            <a:r>
              <a:rPr lang="en-US" sz="1800" dirty="0" smtClean="0"/>
              <a:t> improvements are all that matter for winning product</a:t>
            </a:r>
          </a:p>
          <a:p>
            <a:pPr lvl="1">
              <a:buFont typeface="+mj-lt"/>
              <a:buAutoNum type="arabicPeriod"/>
            </a:pPr>
            <a:r>
              <a:rPr lang="en-US" sz="1600" dirty="0" smtClean="0"/>
              <a:t>This has not been true for at least 10 years</a:t>
            </a:r>
            <a:endParaRPr lang="en-US" sz="1600" dirty="0" smtClean="0"/>
          </a:p>
          <a:p>
            <a:pPr>
              <a:buFont typeface="+mj-lt"/>
              <a:buAutoNum type="arabicPeriod"/>
            </a:pPr>
            <a:endParaRPr lang="en-US" sz="1800" dirty="0" smtClean="0"/>
          </a:p>
          <a:p>
            <a:pPr>
              <a:buFont typeface="+mj-lt"/>
              <a:buAutoNum type="arabicPeriod"/>
            </a:pPr>
            <a:r>
              <a:rPr lang="en-US" dirty="0" smtClean="0"/>
              <a:t>It does not account for opportunity costs</a:t>
            </a:r>
          </a:p>
          <a:p>
            <a:pPr lvl="1">
              <a:buFont typeface="+mj-lt"/>
              <a:buAutoNum type="arabicPeriod"/>
            </a:pPr>
            <a:r>
              <a:rPr lang="en-US" sz="1600" dirty="0" smtClean="0"/>
              <a:t>New </a:t>
            </a:r>
            <a:r>
              <a:rPr lang="en-US" sz="1600" smtClean="0"/>
              <a:t>ideas cost </a:t>
            </a:r>
            <a:endParaRPr lang="en-US" sz="1600" dirty="0" smtClean="0"/>
          </a:p>
          <a:p>
            <a:pPr lvl="2">
              <a:buNone/>
            </a:pPr>
            <a:r>
              <a:rPr lang="en-US" dirty="0" smtClean="0"/>
              <a:t>D</a:t>
            </a:r>
            <a:r>
              <a:rPr lang="en-US" sz="1400" dirty="0" smtClean="0"/>
              <a:t>esign time</a:t>
            </a:r>
          </a:p>
          <a:p>
            <a:pPr lvl="2">
              <a:buNone/>
            </a:pPr>
            <a:r>
              <a:rPr lang="en-US" dirty="0" smtClean="0"/>
              <a:t>Chip real estate</a:t>
            </a:r>
          </a:p>
          <a:p>
            <a:pPr lvl="2">
              <a:buNone/>
            </a:pPr>
            <a:r>
              <a:rPr lang="en-US" sz="1400" dirty="0" smtClean="0"/>
              <a:t>Degradation of other features</a:t>
            </a:r>
          </a:p>
          <a:p>
            <a:pPr lvl="1">
              <a:buFont typeface="+mj-lt"/>
              <a:buAutoNum type="arabicPeriod"/>
            </a:pPr>
            <a:r>
              <a:rPr lang="en-US" sz="1600" dirty="0" smtClean="0"/>
              <a:t>But mainly it ignores power dissipation, and you can no longer (ever) do that</a:t>
            </a:r>
            <a:endParaRPr lang="en-US" sz="1600" dirty="0" smtClean="0"/>
          </a:p>
          <a:p>
            <a:pPr lvl="1">
              <a:buFont typeface="+mj-lt"/>
              <a:buAutoNum type="arabicPeriod"/>
            </a:pPr>
            <a:endParaRPr lang="en-US" sz="1600" dirty="0" smtClean="0"/>
          </a:p>
        </p:txBody>
      </p:sp>
      <p:sp>
        <p:nvSpPr>
          <p:cNvPr id="5" name="Title 4"/>
          <p:cNvSpPr>
            <a:spLocks noGrp="1"/>
          </p:cNvSpPr>
          <p:nvPr>
            <p:ph type="ctrTitle"/>
          </p:nvPr>
        </p:nvSpPr>
        <p:spPr>
          <a:xfrm>
            <a:off x="394637" y="151418"/>
            <a:ext cx="8368364"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Classic </a:t>
            </a:r>
            <a:r>
              <a:rPr lang="en-US" dirty="0" err="1" smtClean="0"/>
              <a:t>Microarchitecture</a:t>
            </a:r>
            <a:r>
              <a:rPr lang="en-US" dirty="0" smtClean="0"/>
              <a:t> Paradigm No Longer Works</a:t>
            </a:r>
            <a:endParaRPr lang="en-US" dirty="0"/>
          </a:p>
        </p:txBody>
      </p:sp>
    </p:spTree>
    <p:extLst>
      <p:ext uri="{BB962C8B-B14F-4D97-AF65-F5344CB8AC3E}">
        <p14:creationId xmlns="" xmlns:p14="http://schemas.microsoft.com/office/powerpoint/2010/main" val="1204802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4</a:t>
            </a:fld>
            <a:endParaRPr lang="en-US" dirty="0"/>
          </a:p>
        </p:txBody>
      </p:sp>
      <p:sp>
        <p:nvSpPr>
          <p:cNvPr id="5" name="Title 4"/>
          <p:cNvSpPr>
            <a:spLocks noGrp="1"/>
          </p:cNvSpPr>
          <p:nvPr>
            <p:ph type="ctrTitle"/>
          </p:nvPr>
        </p:nvSpPr>
        <p:spPr>
          <a:xfrm>
            <a:off x="413887" y="151418"/>
            <a:ext cx="8349114"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err="1" smtClean="0"/>
              <a:t>uArch</a:t>
            </a:r>
            <a:r>
              <a:rPr lang="en-US" dirty="0" smtClean="0"/>
              <a:t> </a:t>
            </a:r>
            <a:r>
              <a:rPr lang="en-US" dirty="0" err="1" smtClean="0"/>
              <a:t>Perf</a:t>
            </a:r>
            <a:r>
              <a:rPr lang="en-US" dirty="0" smtClean="0"/>
              <a:t> Tweaks </a:t>
            </a:r>
            <a:r>
              <a:rPr lang="en-US" dirty="0" smtClean="0"/>
              <a:t>M</a:t>
            </a:r>
            <a:r>
              <a:rPr lang="en-US" dirty="0" smtClean="0"/>
              <a:t>ean Nothing In </a:t>
            </a:r>
            <a:r>
              <a:rPr lang="en-US" dirty="0" smtClean="0"/>
              <a:t>I</a:t>
            </a:r>
            <a:r>
              <a:rPr lang="en-US" dirty="0" smtClean="0"/>
              <a:t>solation Any More</a:t>
            </a:r>
            <a:endParaRPr lang="en-US" dirty="0"/>
          </a:p>
        </p:txBody>
      </p:sp>
      <p:pic>
        <p:nvPicPr>
          <p:cNvPr id="8" name="Picture 7" descr="conversation.jpg"/>
          <p:cNvPicPr>
            <a:picLocks noChangeAspect="1"/>
          </p:cNvPicPr>
          <p:nvPr/>
        </p:nvPicPr>
        <p:blipFill>
          <a:blip r:embed="rId2" cstate="print"/>
          <a:stretch>
            <a:fillRect/>
          </a:stretch>
        </p:blipFill>
        <p:spPr>
          <a:xfrm>
            <a:off x="836327" y="1168667"/>
            <a:ext cx="7585777" cy="5689333"/>
          </a:xfrm>
          <a:prstGeom prst="rect">
            <a:avLst/>
          </a:prstGeom>
        </p:spPr>
      </p:pic>
      <p:sp>
        <p:nvSpPr>
          <p:cNvPr id="9" name="Rectangular Callout 8"/>
          <p:cNvSpPr/>
          <p:nvPr/>
        </p:nvSpPr>
        <p:spPr>
          <a:xfrm>
            <a:off x="1058780" y="1318661"/>
            <a:ext cx="2772076" cy="1135781"/>
          </a:xfrm>
          <a:prstGeom prst="wedgeRectCallout">
            <a:avLst>
              <a:gd name="adj1" fmla="val -10069"/>
              <a:gd name="adj2" fmla="val 726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 new Total Speculation Cache makes my design 12.4% faster.</a:t>
            </a:r>
            <a:endParaRPr lang="en-US" dirty="0" smtClean="0">
              <a:solidFill>
                <a:schemeClr val="tx1"/>
              </a:solidFill>
            </a:endParaRPr>
          </a:p>
        </p:txBody>
      </p:sp>
      <p:sp>
        <p:nvSpPr>
          <p:cNvPr id="10" name="Rectangular Callout 9"/>
          <p:cNvSpPr/>
          <p:nvPr/>
        </p:nvSpPr>
        <p:spPr>
          <a:xfrm>
            <a:off x="5350043" y="1480686"/>
            <a:ext cx="2772076" cy="1135781"/>
          </a:xfrm>
          <a:prstGeom prst="wedgeRectCallout">
            <a:avLst>
              <a:gd name="adj1" fmla="val -24652"/>
              <a:gd name="adj2" fmla="val 658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are an idiot.</a:t>
            </a:r>
            <a:endParaRPr lang="en-US" dirty="0" smtClean="0">
              <a:solidFill>
                <a:schemeClr val="tx1"/>
              </a:solidFill>
            </a:endParaRPr>
          </a:p>
        </p:txBody>
      </p:sp>
    </p:spTree>
    <p:extLst>
      <p:ext uri="{BB962C8B-B14F-4D97-AF65-F5344CB8AC3E}">
        <p14:creationId xmlns="" xmlns:p14="http://schemas.microsoft.com/office/powerpoint/2010/main" val="120480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5</a:t>
            </a:fld>
            <a:endParaRPr lang="en-US" dirty="0"/>
          </a:p>
        </p:txBody>
      </p:sp>
      <p:sp>
        <p:nvSpPr>
          <p:cNvPr id="4" name="Content Placeholder 3"/>
          <p:cNvSpPr>
            <a:spLocks noGrp="1"/>
          </p:cNvSpPr>
          <p:nvPr>
            <p:ph sz="quarter" idx="13"/>
          </p:nvPr>
        </p:nvSpPr>
        <p:spPr>
          <a:xfrm>
            <a:off x="336884" y="1143000"/>
            <a:ext cx="8518358" cy="5334000"/>
          </a:xfrm>
        </p:spPr>
        <p:txBody>
          <a:bodyPr/>
          <a:lstStyle/>
          <a:p>
            <a:pPr marL="0" indent="0">
              <a:buNone/>
            </a:pPr>
            <a:r>
              <a:rPr lang="en-US" sz="2000" dirty="0" smtClean="0"/>
              <a:t>Computer systems are extremely complex.</a:t>
            </a:r>
          </a:p>
          <a:p>
            <a:pPr marL="0" indent="0">
              <a:buNone/>
            </a:pPr>
            <a:r>
              <a:rPr lang="en-US" sz="2000" dirty="0" smtClean="0"/>
              <a:t>You are taught to think of them in horizontal layers</a:t>
            </a:r>
          </a:p>
          <a:p>
            <a:pPr marL="0" indent="0">
              <a:buNone/>
            </a:pPr>
            <a:r>
              <a:rPr lang="en-US" sz="2000" dirty="0" smtClean="0"/>
              <a:t>	</a:t>
            </a:r>
            <a:r>
              <a:rPr lang="en-US" sz="2000" dirty="0" smtClean="0"/>
              <a:t>Apps at top</a:t>
            </a:r>
          </a:p>
          <a:p>
            <a:pPr marL="0" indent="0">
              <a:buNone/>
            </a:pPr>
            <a:r>
              <a:rPr lang="en-US" sz="2000" dirty="0" smtClean="0"/>
              <a:t>	</a:t>
            </a:r>
            <a:r>
              <a:rPr lang="en-US" sz="2000" dirty="0" smtClean="0"/>
              <a:t>	OS under that</a:t>
            </a:r>
          </a:p>
          <a:p>
            <a:pPr marL="0" indent="0">
              <a:buNone/>
            </a:pPr>
            <a:r>
              <a:rPr lang="en-US" sz="2000" dirty="0" smtClean="0"/>
              <a:t>	</a:t>
            </a:r>
            <a:r>
              <a:rPr lang="en-US" sz="2000" dirty="0" smtClean="0"/>
              <a:t>		</a:t>
            </a:r>
            <a:r>
              <a:rPr lang="en-US" sz="2000" dirty="0" smtClean="0"/>
              <a:t>Instruction set arch</a:t>
            </a:r>
          </a:p>
          <a:p>
            <a:pPr marL="0" indent="0">
              <a:buNone/>
            </a:pPr>
            <a:r>
              <a:rPr lang="en-US" sz="2000" dirty="0" smtClean="0"/>
              <a:t>	</a:t>
            </a:r>
            <a:r>
              <a:rPr lang="en-US" sz="2000" dirty="0" smtClean="0"/>
              <a:t>			</a:t>
            </a:r>
            <a:r>
              <a:rPr lang="en-US" sz="2000" dirty="0" err="1" smtClean="0"/>
              <a:t>Microarchitecture</a:t>
            </a:r>
            <a:endParaRPr lang="en-US" sz="2000" dirty="0" smtClean="0"/>
          </a:p>
          <a:p>
            <a:pPr marL="0" indent="0">
              <a:buNone/>
            </a:pPr>
            <a:r>
              <a:rPr lang="en-US" sz="2000" dirty="0" smtClean="0"/>
              <a:t>	</a:t>
            </a:r>
            <a:r>
              <a:rPr lang="en-US" sz="2000" dirty="0" smtClean="0"/>
              <a:t>				Circuits</a:t>
            </a:r>
          </a:p>
          <a:p>
            <a:pPr marL="0" indent="0">
              <a:buNone/>
            </a:pPr>
            <a:r>
              <a:rPr lang="en-US" sz="2000" dirty="0" smtClean="0"/>
              <a:t>	</a:t>
            </a:r>
            <a:r>
              <a:rPr lang="en-US" sz="2000" dirty="0" smtClean="0"/>
              <a:t>					</a:t>
            </a:r>
            <a:r>
              <a:rPr lang="en-US" sz="2000" dirty="0" smtClean="0"/>
              <a:t>Gates/devices </a:t>
            </a:r>
            <a:r>
              <a:rPr lang="en-US" sz="1400" dirty="0" smtClean="0"/>
              <a:t>(and so on)</a:t>
            </a:r>
            <a:endParaRPr lang="en-US" sz="2000" dirty="0" smtClean="0"/>
          </a:p>
          <a:p>
            <a:pPr marL="0" indent="0">
              <a:buNone/>
            </a:pPr>
            <a:endParaRPr lang="en-US" sz="2000" dirty="0" smtClean="0"/>
          </a:p>
          <a:p>
            <a:pPr marL="0" indent="0">
              <a:buNone/>
            </a:pPr>
            <a:r>
              <a:rPr lang="en-US" sz="1900" b="1" dirty="0" smtClean="0"/>
              <a:t>But electronic systems don’t care how you think of them. They must work correctly at all levels, all the time. And they will only do that if you design them so they </a:t>
            </a:r>
            <a:r>
              <a:rPr lang="en-US" sz="1900" b="1" i="1" dirty="0" smtClean="0"/>
              <a:t>can’t possibly do anything else</a:t>
            </a:r>
            <a:r>
              <a:rPr lang="en-US" sz="1900" b="1" dirty="0" smtClean="0"/>
              <a:t>.</a:t>
            </a:r>
          </a:p>
          <a:p>
            <a:pPr marL="0" indent="0">
              <a:buNone/>
            </a:pPr>
            <a:endParaRPr lang="en-US" sz="2000" dirty="0" smtClean="0"/>
          </a:p>
          <a:p>
            <a:pPr marL="0" indent="0" algn="ctr">
              <a:buNone/>
            </a:pPr>
            <a:r>
              <a:rPr lang="en-US" sz="2400" b="1" u="sng" dirty="0" smtClean="0">
                <a:latin typeface="Corbel" pitchFamily="34" charset="0"/>
              </a:rPr>
              <a:t>You must </a:t>
            </a:r>
            <a:r>
              <a:rPr lang="en-US" sz="2400" b="1" u="sng" dirty="0" smtClean="0">
                <a:latin typeface="Corbel" pitchFamily="34" charset="0"/>
              </a:rPr>
              <a:t>be </a:t>
            </a:r>
            <a:r>
              <a:rPr lang="en-US" sz="2400" b="1" u="sng" dirty="0" smtClean="0">
                <a:latin typeface="Corbel" pitchFamily="34" charset="0"/>
              </a:rPr>
              <a:t>able to  </a:t>
            </a:r>
            <a:r>
              <a:rPr lang="en-US" sz="2400" b="1" u="sng" dirty="0" smtClean="0">
                <a:latin typeface="Corbel" pitchFamily="34" charset="0"/>
              </a:rPr>
              <a:t>transcend </a:t>
            </a:r>
            <a:r>
              <a:rPr lang="en-US" sz="2400" b="1" u="sng" dirty="0" smtClean="0">
                <a:latin typeface="Corbel" pitchFamily="34" charset="0"/>
              </a:rPr>
              <a:t>the horizontal mindset.</a:t>
            </a:r>
          </a:p>
        </p:txBody>
      </p:sp>
      <p:sp>
        <p:nvSpPr>
          <p:cNvPr id="5" name="Title 4"/>
          <p:cNvSpPr>
            <a:spLocks noGrp="1"/>
          </p:cNvSpPr>
          <p:nvPr>
            <p:ph type="ctrTitle"/>
          </p:nvPr>
        </p:nvSpPr>
        <p:spPr>
          <a:xfrm>
            <a:off x="385011" y="151418"/>
            <a:ext cx="8377989"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Don’t Get Trapped in the Horizontal Mindset</a:t>
            </a:r>
            <a:endParaRPr lang="en-US" dirty="0"/>
          </a:p>
        </p:txBody>
      </p:sp>
      <p:pic>
        <p:nvPicPr>
          <p:cNvPr id="6" name="Picture 5" descr="layer cake.jpg"/>
          <p:cNvPicPr>
            <a:picLocks noChangeAspect="1"/>
          </p:cNvPicPr>
          <p:nvPr/>
        </p:nvPicPr>
        <p:blipFill>
          <a:blip r:embed="rId2" cstate="print"/>
          <a:stretch>
            <a:fillRect/>
          </a:stretch>
        </p:blipFill>
        <p:spPr>
          <a:xfrm>
            <a:off x="6150543" y="1536482"/>
            <a:ext cx="2993457" cy="1993515"/>
          </a:xfrm>
          <a:prstGeom prst="rect">
            <a:avLst/>
          </a:prstGeom>
        </p:spPr>
      </p:pic>
    </p:spTree>
    <p:extLst>
      <p:ext uri="{BB962C8B-B14F-4D97-AF65-F5344CB8AC3E}">
        <p14:creationId xmlns="" xmlns:p14="http://schemas.microsoft.com/office/powerpoint/2010/main" val="2608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amond(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ores law.jpg"/>
          <p:cNvPicPr>
            <a:picLocks noChangeAspect="1"/>
          </p:cNvPicPr>
          <p:nvPr/>
        </p:nvPicPr>
        <p:blipFill>
          <a:blip r:embed="rId2" cstate="print"/>
          <a:stretch>
            <a:fillRect/>
          </a:stretch>
        </p:blipFill>
        <p:spPr>
          <a:xfrm>
            <a:off x="6449996" y="4163996"/>
            <a:ext cx="2540000" cy="2540000"/>
          </a:xfrm>
          <a:prstGeom prst="rect">
            <a:avLst/>
          </a:prstGeom>
          <a:effectLst>
            <a:outerShdw blurRad="50800" dist="50800" dir="5400000" algn="ctr" rotWithShape="0">
              <a:schemeClr val="bg1">
                <a:lumMod val="75000"/>
                <a:alpha val="19000"/>
              </a:schemeClr>
            </a:outerShdw>
          </a:effectLst>
        </p:spPr>
      </p:pic>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6</a:t>
            </a:fld>
            <a:endParaRPr lang="en-US" dirty="0"/>
          </a:p>
        </p:txBody>
      </p:sp>
      <p:sp>
        <p:nvSpPr>
          <p:cNvPr id="4" name="Content Placeholder 3"/>
          <p:cNvSpPr>
            <a:spLocks noGrp="1"/>
          </p:cNvSpPr>
          <p:nvPr>
            <p:ph sz="quarter" idx="13"/>
          </p:nvPr>
        </p:nvSpPr>
        <p:spPr/>
        <p:txBody>
          <a:bodyPr/>
          <a:lstStyle/>
          <a:p>
            <a:pPr lvl="1"/>
            <a:r>
              <a:rPr lang="en-US" sz="1800" dirty="0" smtClean="0"/>
              <a:t>Power</a:t>
            </a:r>
          </a:p>
          <a:p>
            <a:pPr lvl="1"/>
            <a:r>
              <a:rPr lang="en-US" sz="1800" dirty="0" smtClean="0"/>
              <a:t>Energy &amp; cooling</a:t>
            </a:r>
          </a:p>
          <a:p>
            <a:pPr lvl="1"/>
            <a:r>
              <a:rPr lang="en-US" sz="1800" dirty="0" err="1" smtClean="0"/>
              <a:t>Signalling</a:t>
            </a:r>
            <a:endParaRPr lang="en-US" sz="1800" dirty="0" smtClean="0"/>
          </a:p>
          <a:p>
            <a:pPr lvl="1"/>
            <a:r>
              <a:rPr lang="en-US" sz="1800" dirty="0" smtClean="0"/>
              <a:t>Errors from </a:t>
            </a:r>
            <a:r>
              <a:rPr lang="en-US" sz="1800" dirty="0" smtClean="0"/>
              <a:t>worsening CMOS</a:t>
            </a:r>
            <a:endParaRPr lang="en-US" sz="1800" dirty="0" smtClean="0"/>
          </a:p>
          <a:p>
            <a:pPr lvl="1"/>
            <a:r>
              <a:rPr lang="en-US" sz="1800" dirty="0" smtClean="0"/>
              <a:t>Huge, bloated SW and/or buggy apps</a:t>
            </a:r>
          </a:p>
          <a:p>
            <a:pPr lvl="1"/>
            <a:r>
              <a:rPr lang="en-US" sz="1800" dirty="0" smtClean="0"/>
              <a:t>Battery form factors, weight, lifetime, recharging</a:t>
            </a:r>
          </a:p>
          <a:p>
            <a:pPr lvl="1"/>
            <a:r>
              <a:rPr lang="en-US" sz="1800" dirty="0" smtClean="0"/>
              <a:t>Packaging</a:t>
            </a:r>
          </a:p>
          <a:p>
            <a:pPr lvl="1"/>
            <a:r>
              <a:rPr lang="en-US" sz="1800" dirty="0" smtClean="0"/>
              <a:t>EMI, RFI, radiation</a:t>
            </a:r>
          </a:p>
          <a:p>
            <a:pPr lvl="1"/>
            <a:r>
              <a:rPr lang="en-US" sz="1800" dirty="0" smtClean="0"/>
              <a:t>Unbalanced </a:t>
            </a:r>
            <a:r>
              <a:rPr lang="en-US" sz="1800" dirty="0" smtClean="0"/>
              <a:t>systems from unbalanced components </a:t>
            </a:r>
          </a:p>
          <a:p>
            <a:pPr lvl="2"/>
            <a:r>
              <a:rPr lang="en-US" dirty="0" smtClean="0"/>
              <a:t>very </a:t>
            </a:r>
            <a:r>
              <a:rPr lang="en-US" dirty="0" smtClean="0"/>
              <a:t>slow DRAM, low </a:t>
            </a:r>
            <a:r>
              <a:rPr lang="en-US" dirty="0" smtClean="0"/>
              <a:t>bandwidth I/O</a:t>
            </a:r>
            <a:endParaRPr lang="en-US" dirty="0" smtClean="0"/>
          </a:p>
          <a:p>
            <a:pPr lvl="1"/>
            <a:r>
              <a:rPr lang="en-US" sz="1800" dirty="0" smtClean="0"/>
              <a:t>High cost pressure </a:t>
            </a:r>
            <a:r>
              <a:rPr lang="en-US" sz="1800" dirty="0" smtClean="0"/>
              <a:t>from impending commoditization</a:t>
            </a:r>
          </a:p>
          <a:p>
            <a:pPr lvl="1"/>
            <a:endParaRPr lang="en-US" sz="1800" dirty="0" smtClean="0"/>
          </a:p>
          <a:p>
            <a:pPr lvl="1">
              <a:buNone/>
            </a:pPr>
            <a:r>
              <a:rPr lang="en-US" sz="2800" dirty="0" smtClean="0"/>
              <a:t>And the end of Moore’s Law</a:t>
            </a:r>
            <a:endParaRPr lang="en-US" sz="2800" dirty="0"/>
          </a:p>
        </p:txBody>
      </p:sp>
      <p:sp>
        <p:nvSpPr>
          <p:cNvPr id="5" name="Title 4"/>
          <p:cNvSpPr>
            <a:spLocks noGrp="1"/>
          </p:cNvSpPr>
          <p:nvPr>
            <p:ph type="ctrTitle"/>
          </p:nvPr>
        </p:nvSpPr>
        <p:spPr>
          <a:xfrm>
            <a:off x="397933" y="151418"/>
            <a:ext cx="8365067"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Future Good Ideas in Comp Arch Must Comprehend…</a:t>
            </a:r>
            <a:endParaRPr lang="en-US" dirty="0"/>
          </a:p>
        </p:txBody>
      </p:sp>
    </p:spTree>
    <p:extLst>
      <p:ext uri="{BB962C8B-B14F-4D97-AF65-F5344CB8AC3E}">
        <p14:creationId xmlns="" xmlns:p14="http://schemas.microsoft.com/office/powerpoint/2010/main" val="1204802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7</a:t>
            </a:fld>
            <a:endParaRPr lang="en-US" dirty="0"/>
          </a:p>
        </p:txBody>
      </p:sp>
      <p:sp>
        <p:nvSpPr>
          <p:cNvPr id="4" name="Content Placeholder 3"/>
          <p:cNvSpPr>
            <a:spLocks noGrp="1"/>
          </p:cNvSpPr>
          <p:nvPr>
            <p:ph sz="quarter" idx="13"/>
          </p:nvPr>
        </p:nvSpPr>
        <p:spPr/>
        <p:txBody>
          <a:bodyPr/>
          <a:lstStyle/>
          <a:p>
            <a:r>
              <a:rPr lang="en-US" dirty="0" smtClean="0"/>
              <a:t>Ask the right questions</a:t>
            </a:r>
          </a:p>
          <a:p>
            <a:pPr lvl="1"/>
            <a:r>
              <a:rPr lang="en-US" u="sng" dirty="0" smtClean="0"/>
              <a:t>What</a:t>
            </a:r>
            <a:r>
              <a:rPr lang="en-US" dirty="0" smtClean="0"/>
              <a:t> do buyers really want?</a:t>
            </a:r>
          </a:p>
          <a:p>
            <a:pPr lvl="2"/>
            <a:r>
              <a:rPr lang="en-US" dirty="0" smtClean="0"/>
              <a:t>They don’t want to buy </a:t>
            </a:r>
            <a:r>
              <a:rPr lang="en-US" i="1" dirty="0" smtClean="0"/>
              <a:t>computers</a:t>
            </a:r>
            <a:r>
              <a:rPr lang="en-US" dirty="0" smtClean="0"/>
              <a:t>, they buy </a:t>
            </a:r>
            <a:r>
              <a:rPr lang="en-US" i="1" dirty="0" smtClean="0"/>
              <a:t>solutions</a:t>
            </a:r>
            <a:endParaRPr lang="en-US" dirty="0" smtClean="0"/>
          </a:p>
          <a:p>
            <a:pPr lvl="2"/>
            <a:r>
              <a:rPr lang="en-US" dirty="0" smtClean="0"/>
              <a:t>Faster isn’t always better</a:t>
            </a:r>
          </a:p>
          <a:p>
            <a:pPr lvl="1"/>
            <a:r>
              <a:rPr lang="en-US" u="sng" dirty="0" smtClean="0"/>
              <a:t>Where</a:t>
            </a:r>
            <a:r>
              <a:rPr lang="en-US" dirty="0" smtClean="0"/>
              <a:t> should computations be done?</a:t>
            </a:r>
          </a:p>
          <a:p>
            <a:pPr lvl="2"/>
            <a:r>
              <a:rPr lang="en-US" dirty="0" smtClean="0"/>
              <a:t>Locally?</a:t>
            </a:r>
          </a:p>
          <a:p>
            <a:pPr lvl="2"/>
            <a:r>
              <a:rPr lang="en-US" dirty="0" smtClean="0"/>
              <a:t>Cloud?</a:t>
            </a:r>
          </a:p>
          <a:p>
            <a:pPr lvl="1"/>
            <a:r>
              <a:rPr lang="en-US" u="sng" dirty="0" smtClean="0"/>
              <a:t>How</a:t>
            </a:r>
            <a:r>
              <a:rPr lang="en-US" dirty="0" smtClean="0"/>
              <a:t> should computations be done?</a:t>
            </a:r>
          </a:p>
          <a:p>
            <a:pPr lvl="2"/>
            <a:r>
              <a:rPr lang="en-US" dirty="0" smtClean="0"/>
              <a:t>No more {bits; ops; movement} than necessary</a:t>
            </a:r>
          </a:p>
          <a:p>
            <a:pPr lvl="2"/>
            <a:r>
              <a:rPr lang="en-US" dirty="0" smtClean="0"/>
              <a:t>No faster than necessary</a:t>
            </a:r>
          </a:p>
          <a:p>
            <a:pPr lvl="2"/>
            <a:r>
              <a:rPr lang="en-US" dirty="0" smtClean="0"/>
              <a:t>Would approximate solutions work?</a:t>
            </a:r>
          </a:p>
          <a:p>
            <a:pPr lvl="2"/>
            <a:r>
              <a:rPr lang="en-US" dirty="0" smtClean="0"/>
              <a:t>Find right balance in heterogeneous system (and learn to program it!)</a:t>
            </a:r>
          </a:p>
          <a:p>
            <a:pPr lvl="1"/>
            <a:r>
              <a:rPr lang="en-US" u="sng" dirty="0" smtClean="0"/>
              <a:t>What will your new product do that’s never been possible before?</a:t>
            </a:r>
          </a:p>
          <a:p>
            <a:pPr>
              <a:buNone/>
            </a:pPr>
            <a:endParaRPr lang="en-US" sz="2400" dirty="0" smtClean="0"/>
          </a:p>
          <a:p>
            <a:pPr>
              <a:buNone/>
            </a:pPr>
            <a:r>
              <a:rPr lang="en-US" sz="2400" dirty="0" smtClean="0"/>
              <a:t>Most Importantly</a:t>
            </a:r>
          </a:p>
          <a:p>
            <a:pPr lvl="1">
              <a:buNone/>
            </a:pPr>
            <a:r>
              <a:rPr lang="en-US" sz="2000" dirty="0" smtClean="0"/>
              <a:t>It isn’t technology that rules the computer kingdom. </a:t>
            </a:r>
          </a:p>
          <a:p>
            <a:pPr lvl="1">
              <a:buNone/>
            </a:pPr>
            <a:r>
              <a:rPr lang="en-US" sz="2000" b="1" dirty="0" smtClean="0"/>
              <a:t>	</a:t>
            </a:r>
            <a:r>
              <a:rPr lang="en-US" sz="2000" b="1" dirty="0" smtClean="0"/>
              <a:t>			</a:t>
            </a:r>
            <a:r>
              <a:rPr lang="en-US" sz="3200" b="1" dirty="0" smtClean="0"/>
              <a:t>It’s</a:t>
            </a:r>
            <a:r>
              <a:rPr lang="en-US" sz="2000" dirty="0" smtClean="0"/>
              <a:t> </a:t>
            </a:r>
            <a:r>
              <a:rPr lang="en-US" sz="3200" b="1" dirty="0" smtClean="0"/>
              <a:t>economic$</a:t>
            </a:r>
            <a:r>
              <a:rPr lang="en-US" sz="2000" dirty="0" smtClean="0"/>
              <a:t>.</a:t>
            </a:r>
            <a:endParaRPr lang="en-US" dirty="0" smtClean="0"/>
          </a:p>
          <a:p>
            <a:pPr lvl="2">
              <a:buNone/>
            </a:pPr>
            <a:endParaRPr lang="en-US" dirty="0" smtClean="0"/>
          </a:p>
          <a:p>
            <a:pPr lvl="2">
              <a:buNone/>
            </a:pPr>
            <a:endParaRPr lang="en-US" sz="2600" dirty="0"/>
          </a:p>
        </p:txBody>
      </p:sp>
      <p:sp>
        <p:nvSpPr>
          <p:cNvPr id="5" name="Title 4"/>
          <p:cNvSpPr>
            <a:spLocks noGrp="1"/>
          </p:cNvSpPr>
          <p:nvPr>
            <p:ph type="ctrTitle"/>
          </p:nvPr>
        </p:nvSpPr>
        <p:spPr>
          <a:xfrm>
            <a:off x="397933" y="151418"/>
            <a:ext cx="8365067"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Where to look, what to consider</a:t>
            </a:r>
            <a:endParaRPr lang="en-US" dirty="0"/>
          </a:p>
        </p:txBody>
      </p:sp>
    </p:spTree>
    <p:extLst>
      <p:ext uri="{BB962C8B-B14F-4D97-AF65-F5344CB8AC3E}">
        <p14:creationId xmlns="" xmlns:p14="http://schemas.microsoft.com/office/powerpoint/2010/main" val="12048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500"/>
                                        <p:tgtEl>
                                          <p:spTgt spid="4">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ox(in)">
                                      <p:cBhvr>
                                        <p:cTn id="26" dur="500"/>
                                        <p:tgtEl>
                                          <p:spTgt spid="4">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ox(in)">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ox(in)">
                                      <p:cBhvr>
                                        <p:cTn id="34" dur="500"/>
                                        <p:tgtEl>
                                          <p:spTgt spid="4">
                                            <p:txEl>
                                              <p:pRg st="7" end="7"/>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ox(in)">
                                      <p:cBhvr>
                                        <p:cTn id="37" dur="500"/>
                                        <p:tgtEl>
                                          <p:spTgt spid="4">
                                            <p:txEl>
                                              <p:pRg st="8" end="8"/>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box(in)">
                                      <p:cBhvr>
                                        <p:cTn id="40" dur="500"/>
                                        <p:tgtEl>
                                          <p:spTgt spid="4">
                                            <p:txEl>
                                              <p:pRg st="9" end="9"/>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box(in)">
                                      <p:cBhvr>
                                        <p:cTn id="43" dur="500"/>
                                        <p:tgtEl>
                                          <p:spTgt spid="4">
                                            <p:txEl>
                                              <p:pRg st="10" end="10"/>
                                            </p:txEl>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box(in)">
                                      <p:cBhvr>
                                        <p:cTn id="46" dur="500"/>
                                        <p:tgtEl>
                                          <p:spTgt spid="4">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box(in)">
                                      <p:cBhvr>
                                        <p:cTn id="51" dur="500"/>
                                        <p:tgtEl>
                                          <p:spTgt spid="4">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4">
                                            <p:txEl>
                                              <p:pRg st="14" end="14"/>
                                            </p:txEl>
                                          </p:spTgt>
                                        </p:tgtEl>
                                        <p:attrNameLst>
                                          <p:attrName>style.visibility</p:attrName>
                                        </p:attrNameLst>
                                      </p:cBhvr>
                                      <p:to>
                                        <p:strVal val="visible"/>
                                      </p:to>
                                    </p:set>
                                    <p:animEffect transition="in" filter="box(in)">
                                      <p:cBhvr>
                                        <p:cTn id="56" dur="500"/>
                                        <p:tgtEl>
                                          <p:spTgt spid="4">
                                            <p:txEl>
                                              <p:pRg st="14" end="14"/>
                                            </p:txEl>
                                          </p:spTgt>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Effect transition="in" filter="box(in)">
                                      <p:cBhvr>
                                        <p:cTn id="59" dur="500"/>
                                        <p:tgtEl>
                                          <p:spTgt spid="4">
                                            <p:txEl>
                                              <p:pRg st="15" end="1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4">
                                            <p:txEl>
                                              <p:pRg st="16" end="16"/>
                                            </p:txEl>
                                          </p:spTgt>
                                        </p:tgtEl>
                                        <p:attrNameLst>
                                          <p:attrName>style.visibility</p:attrName>
                                        </p:attrNameLst>
                                      </p:cBhvr>
                                      <p:to>
                                        <p:strVal val="visible"/>
                                      </p:to>
                                    </p:set>
                                    <p:animEffect transition="in" filter="box(in)">
                                      <p:cBhvr>
                                        <p:cTn id="64"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ind spot.jpg"/>
          <p:cNvPicPr>
            <a:picLocks noChangeAspect="1"/>
          </p:cNvPicPr>
          <p:nvPr/>
        </p:nvPicPr>
        <p:blipFill>
          <a:blip r:embed="rId2" cstate="print"/>
          <a:stretch>
            <a:fillRect/>
          </a:stretch>
        </p:blipFill>
        <p:spPr>
          <a:xfrm>
            <a:off x="2800951" y="5053263"/>
            <a:ext cx="5601903" cy="1804737"/>
          </a:xfrm>
          <a:prstGeom prst="rect">
            <a:avLst/>
          </a:prstGeom>
        </p:spPr>
      </p:pic>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8</a:t>
            </a:fld>
            <a:endParaRPr lang="en-US" dirty="0"/>
          </a:p>
        </p:txBody>
      </p:sp>
      <p:sp>
        <p:nvSpPr>
          <p:cNvPr id="4" name="Content Placeholder 3"/>
          <p:cNvSpPr>
            <a:spLocks noGrp="1"/>
          </p:cNvSpPr>
          <p:nvPr>
            <p:ph sz="quarter" idx="13"/>
          </p:nvPr>
        </p:nvSpPr>
        <p:spPr/>
        <p:txBody>
          <a:bodyPr/>
          <a:lstStyle/>
          <a:p>
            <a:r>
              <a:rPr lang="en-US" sz="2000" dirty="0" smtClean="0"/>
              <a:t>Don’t believe everything you hear today from us “old guys”</a:t>
            </a:r>
          </a:p>
          <a:p>
            <a:pPr lvl="1"/>
            <a:r>
              <a:rPr lang="en-US" dirty="0" smtClean="0"/>
              <a:t>If instruction set design is your passion, I think you’re nuts, but go prove me wrong and I’ll salute you</a:t>
            </a:r>
          </a:p>
          <a:p>
            <a:endParaRPr lang="en-US" sz="2000" dirty="0" smtClean="0"/>
          </a:p>
          <a:p>
            <a:r>
              <a:rPr lang="en-US" sz="2000" dirty="0" smtClean="0"/>
              <a:t>We all have our blind spots</a:t>
            </a:r>
          </a:p>
          <a:p>
            <a:pPr lvl="1"/>
            <a:r>
              <a:rPr lang="en-US" dirty="0" smtClean="0"/>
              <a:t>Your job is to avoid ours so you can have your own</a:t>
            </a:r>
          </a:p>
          <a:p>
            <a:pPr lvl="1"/>
            <a:endParaRPr lang="en-US" dirty="0" smtClean="0"/>
          </a:p>
          <a:p>
            <a:r>
              <a:rPr lang="en-US" sz="2000" dirty="0" smtClean="0"/>
              <a:t>Note that this talk assumed no new technology would come online</a:t>
            </a:r>
          </a:p>
          <a:p>
            <a:pPr lvl="1"/>
            <a:r>
              <a:rPr lang="en-US" dirty="0" smtClean="0"/>
              <a:t>That was on purpose to show what a blind spot looks like</a:t>
            </a:r>
          </a:p>
          <a:p>
            <a:pPr lvl="1"/>
            <a:r>
              <a:rPr lang="en-US" sz="1200" dirty="0" smtClean="0"/>
              <a:t>That’s my story and I’m sticking to it</a:t>
            </a:r>
          </a:p>
          <a:p>
            <a:pPr lvl="1"/>
            <a:endParaRPr lang="en-US" dirty="0" smtClean="0"/>
          </a:p>
          <a:p>
            <a:r>
              <a:rPr lang="en-US" sz="2000" dirty="0" smtClean="0"/>
              <a:t>The more certain we old guys are, the more skeptical you should be</a:t>
            </a:r>
          </a:p>
          <a:p>
            <a:pPr lvl="1"/>
            <a:r>
              <a:rPr lang="en-US" dirty="0" smtClean="0"/>
              <a:t>I’m </a:t>
            </a:r>
            <a:r>
              <a:rPr lang="en-US" i="1" dirty="0" smtClean="0"/>
              <a:t>sure</a:t>
            </a:r>
            <a:r>
              <a:rPr lang="en-US" dirty="0" smtClean="0"/>
              <a:t> of </a:t>
            </a:r>
            <a:r>
              <a:rPr lang="en-US" i="1" dirty="0" smtClean="0"/>
              <a:t>that</a:t>
            </a:r>
          </a:p>
          <a:p>
            <a:endParaRPr lang="en-US" sz="2000" dirty="0" smtClean="0"/>
          </a:p>
        </p:txBody>
      </p:sp>
      <p:sp>
        <p:nvSpPr>
          <p:cNvPr id="5" name="Title 4"/>
          <p:cNvSpPr>
            <a:spLocks noGrp="1"/>
          </p:cNvSpPr>
          <p:nvPr>
            <p:ph type="ctrTitle"/>
          </p:nvPr>
        </p:nvSpPr>
        <p:spPr>
          <a:xfrm>
            <a:off x="397933" y="151418"/>
            <a:ext cx="8365067"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Last Words, far beyond computer architecture</a:t>
            </a:r>
            <a:endParaRPr lang="en-US" dirty="0"/>
          </a:p>
        </p:txBody>
      </p:sp>
    </p:spTree>
    <p:extLst>
      <p:ext uri="{BB962C8B-B14F-4D97-AF65-F5344CB8AC3E}">
        <p14:creationId xmlns="" xmlns:p14="http://schemas.microsoft.com/office/powerpoint/2010/main" val="12048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dirty="0"/>
          </a:p>
        </p:txBody>
      </p:sp>
      <p:sp>
        <p:nvSpPr>
          <p:cNvPr id="5" name="Title 4"/>
          <p:cNvSpPr>
            <a:spLocks noGrp="1"/>
          </p:cNvSpPr>
          <p:nvPr>
            <p:ph type="ctrTitle"/>
          </p:nvPr>
        </p:nvSpPr>
        <p:spPr>
          <a:xfrm>
            <a:off x="385011" y="151418"/>
            <a:ext cx="8377989" cy="6126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The End</a:t>
            </a:r>
            <a:endParaRPr lang="en-US" dirty="0"/>
          </a:p>
        </p:txBody>
      </p:sp>
      <p:pic>
        <p:nvPicPr>
          <p:cNvPr id="8" name="Picture 7" descr="feynman2.jpg"/>
          <p:cNvPicPr>
            <a:picLocks noChangeAspect="1"/>
          </p:cNvPicPr>
          <p:nvPr/>
        </p:nvPicPr>
        <p:blipFill>
          <a:blip r:embed="rId2" cstate="print"/>
          <a:stretch>
            <a:fillRect/>
          </a:stretch>
        </p:blipFill>
        <p:spPr>
          <a:xfrm>
            <a:off x="156410" y="2454442"/>
            <a:ext cx="4186990" cy="4186990"/>
          </a:xfrm>
          <a:prstGeom prst="rect">
            <a:avLst/>
          </a:prstGeom>
        </p:spPr>
      </p:pic>
      <p:pic>
        <p:nvPicPr>
          <p:cNvPr id="10" name="Picture 9" descr="fall-in-love-with-some-activity-and-do-it-richard-feynman.gif"/>
          <p:cNvPicPr>
            <a:picLocks noChangeAspect="1"/>
          </p:cNvPicPr>
          <p:nvPr/>
        </p:nvPicPr>
        <p:blipFill>
          <a:blip r:embed="rId3" cstate="print"/>
          <a:stretch>
            <a:fillRect/>
          </a:stretch>
        </p:blipFill>
        <p:spPr>
          <a:xfrm>
            <a:off x="4545530" y="960854"/>
            <a:ext cx="4390791" cy="4390791"/>
          </a:xfrm>
          <a:prstGeom prst="rect">
            <a:avLst/>
          </a:prstGeom>
        </p:spPr>
      </p:pic>
    </p:spTree>
    <p:extLst>
      <p:ext uri="{BB962C8B-B14F-4D97-AF65-F5344CB8AC3E}">
        <p14:creationId xmlns="" xmlns:p14="http://schemas.microsoft.com/office/powerpoint/2010/main" val="23222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 xmlns:a14="http://schemas.microsoft.com/office/drawing/2010/main">
              <a:noFill/>
            </a14:hiddenFill>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5375</TotalTime>
  <Words>544</Words>
  <Application>Microsoft Office PowerPoint</Application>
  <PresentationFormat>On-screen Show (4:3)</PresentationFormat>
  <Paragraphs>106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vt:lpstr>
      <vt:lpstr>Slide 1</vt:lpstr>
      <vt:lpstr>My Perspective on Computer Architecture Research</vt:lpstr>
      <vt:lpstr>Classic Microarchitecture Paradigm No Longer Works</vt:lpstr>
      <vt:lpstr>uArch Perf Tweaks Mean Nothing In Isolation Any More</vt:lpstr>
      <vt:lpstr>Don’t Get Trapped in the Horizontal Mindset</vt:lpstr>
      <vt:lpstr>Future Good Ideas in Comp Arch Must Comprehend…</vt:lpstr>
      <vt:lpstr>Where to look, what to consider</vt:lpstr>
      <vt:lpstr>Last Words, far beyond computer architecture</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Neithamer, Jason (contr-mto)</dc:creator>
  <cp:lastModifiedBy>Bob</cp:lastModifiedBy>
  <cp:revision>98</cp:revision>
  <cp:lastPrinted>2013-08-13T18:12:43Z</cp:lastPrinted>
  <dcterms:created xsi:type="dcterms:W3CDTF">2013-08-13T13:07:34Z</dcterms:created>
  <dcterms:modified xsi:type="dcterms:W3CDTF">2014-09-16T23:48:17Z</dcterms:modified>
</cp:coreProperties>
</file>